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1" r:id="rId4"/>
    <p:sldId id="405" r:id="rId5"/>
    <p:sldId id="385" r:id="rId6"/>
    <p:sldId id="384" r:id="rId7"/>
    <p:sldId id="365" r:id="rId8"/>
    <p:sldId id="376" r:id="rId9"/>
    <p:sldId id="373" r:id="rId10"/>
    <p:sldId id="386" r:id="rId11"/>
    <p:sldId id="387" r:id="rId12"/>
    <p:sldId id="374" r:id="rId13"/>
    <p:sldId id="377" r:id="rId14"/>
    <p:sldId id="262" r:id="rId15"/>
    <p:sldId id="379" r:id="rId16"/>
    <p:sldId id="378" r:id="rId17"/>
    <p:sldId id="396" r:id="rId18"/>
    <p:sldId id="388" r:id="rId19"/>
    <p:sldId id="393" r:id="rId20"/>
    <p:sldId id="400" r:id="rId21"/>
    <p:sldId id="401" r:id="rId22"/>
    <p:sldId id="392" r:id="rId23"/>
    <p:sldId id="380" r:id="rId24"/>
    <p:sldId id="407" r:id="rId25"/>
    <p:sldId id="389" r:id="rId26"/>
    <p:sldId id="394" r:id="rId27"/>
    <p:sldId id="390" r:id="rId28"/>
    <p:sldId id="391" r:id="rId29"/>
    <p:sldId id="404" r:id="rId30"/>
    <p:sldId id="395" r:id="rId31"/>
    <p:sldId id="397" r:id="rId32"/>
    <p:sldId id="403" r:id="rId33"/>
    <p:sldId id="402" r:id="rId34"/>
    <p:sldId id="398" r:id="rId35"/>
    <p:sldId id="406" r:id="rId36"/>
    <p:sldId id="372" r:id="rId37"/>
    <p:sldId id="399" r:id="rId38"/>
    <p:sldId id="3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FDAE0-0F8D-4A93-E54D-68AAD3E08F81}" v="3" dt="2021-11-30T16:45:36.331"/>
    <p1510:client id="{709F30BB-A755-0401-865C-B932EEAC8300}" v="3277" dt="2021-09-22T09:23:55.957"/>
    <p1510:client id="{C2FFCB09-DDF5-8336-36FE-5BBB7532DF2A}" v="666" dt="2021-09-22T19:29:0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0109-FA3A-41B9-8AD1-7D9DE23D220C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9432-77A0-D147-A3F3-E4259A568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6D1A-34E0-47E3-937C-D462BDAEE08B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DAD1CF-C0A8-EF47-AA7B-2F3C34BEE7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FF36-B0E3-4E41-A272-B9C4CF707E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5370A-F3CB-5C43-AFAD-7E7757C35DD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0E78-211C-4422-922D-050C4F4A9FC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3C42-0D8A-4465-A890-D5458AFE2D99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86971C-B037-BD42-9950-71F413B85609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D28F3-4ABD-4764-A3C8-D1CFE545D2AB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4852A3-BE0A-F644-A30F-584C34292706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71924-07FF-4938-B5CF-0756FF84B97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323FC-0A1A-B041-A4EA-FFCF16F46A9A}"/>
              </a:ext>
            </a:extLst>
          </p:cNvPr>
          <p:cNvCxnSpPr>
            <a:cxnSpLocks/>
          </p:cNvCxnSpPr>
          <p:nvPr userDrawn="1"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2CF78-6F8A-4E1B-98D5-EBA48BEA2DF6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A47C8-42C4-4C77-AFBC-410B2A06577F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08B4-26C9-4A37-B55B-4FA42F8D4459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9259" y="6295490"/>
            <a:ext cx="817418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604B75-A589-4506-803D-B1AAFFC7081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6677" y="6295491"/>
            <a:ext cx="2624447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1124" y="6295490"/>
            <a:ext cx="682920" cy="36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" TargetMode="External"/><Relationship Id="rId2" Type="http://schemas.openxmlformats.org/officeDocument/2006/relationships/hyperlink" Target="mailto:Daniel.Trahan@Colorado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searchComputing/Containers_Fall_2021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searchComputing/Containers_Fall_202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2"/>
          <a:stretch/>
        </p:blipFill>
        <p:spPr>
          <a:xfrm>
            <a:off x="0" y="0"/>
            <a:ext cx="12208412" cy="450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094" y="4578966"/>
            <a:ext cx="10327575" cy="159129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Narrow" panose="020B0604020202020204" pitchFamily="34" charset="0"/>
              </a:rPr>
              <a:t>Enabling Reproducibility with Docker</a:t>
            </a:r>
            <a:endParaRPr lang="en-US" sz="5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Light" panose="020B0403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A6D-A323-4040-B779-BEFB0166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86CA-2DF6-4DD3-8884-75BE586F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use of virtualization is in OS Level Virtualization</a:t>
            </a:r>
          </a:p>
          <a:p>
            <a:pPr lvl="1"/>
            <a:r>
              <a:rPr lang="en-US"/>
              <a:t>Can run many isolated guest OS instances under a host OS</a:t>
            </a:r>
          </a:p>
          <a:p>
            <a:pPr lvl="1"/>
            <a:r>
              <a:rPr lang="en-US"/>
              <a:t>This virtualization is what is used by Docker and other container software.</a:t>
            </a:r>
          </a:p>
          <a:p>
            <a:pPr lvl="1"/>
            <a:r>
              <a:rPr lang="en-US"/>
              <a:t>Best of both worlds!</a:t>
            </a:r>
          </a:p>
          <a:p>
            <a:pPr lvl="2"/>
            <a:r>
              <a:rPr lang="en-US"/>
              <a:t>Isolated environments</a:t>
            </a:r>
          </a:p>
          <a:p>
            <a:pPr lvl="2"/>
            <a:r>
              <a:rPr lang="en-US"/>
              <a:t>No hardware partitioning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DFCE-8D12-49D0-97AA-6F17FFCD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2909-CCF3-4BF0-9269-AD4288551289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0E0D-02CF-4880-A6A4-57CC564E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EB2F-99B9-45B9-AA0F-9B651EA9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DDA452F1-4E04-4ED2-860E-E3D9A239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32" y="3020786"/>
            <a:ext cx="2827565" cy="266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AA52D-B281-4D49-B943-A19EF65F6BE4}"/>
              </a:ext>
            </a:extLst>
          </p:cNvPr>
          <p:cNvSpPr txBox="1"/>
          <p:nvPr/>
        </p:nvSpPr>
        <p:spPr>
          <a:xfrm>
            <a:off x="8021410" y="5739652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7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735-E659-40CB-A3B1-FB23175A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Containerization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44B4-0ED6-4972-9C42-FEB4ADA3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chemeClr val="accent2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Well established – largest user base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Has Docker Hub for container sharing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Problematic with HPC (Fix incoming!)</a:t>
            </a:r>
          </a:p>
          <a:p>
            <a:r>
              <a:rPr lang="en-US"/>
              <a:t>Singularity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Second largest userbase</a:t>
            </a:r>
          </a:p>
          <a:p>
            <a:pPr lvl="1"/>
            <a:r>
              <a:rPr lang="en-US"/>
              <a:t>Developed for scientific use</a:t>
            </a:r>
          </a:p>
          <a:p>
            <a:r>
              <a:rPr lang="en-US" err="1"/>
              <a:t>Charliecloud</a:t>
            </a:r>
            <a:r>
              <a:rPr lang="en-US"/>
              <a:t>; Shifter</a:t>
            </a:r>
          </a:p>
          <a:p>
            <a:pPr lvl="1"/>
            <a:r>
              <a:rPr lang="en-US"/>
              <a:t>Designed for HPC</a:t>
            </a:r>
          </a:p>
          <a:p>
            <a:pPr lvl="1"/>
            <a:r>
              <a:rPr lang="en-US"/>
              <a:t>Based on Docker</a:t>
            </a:r>
          </a:p>
          <a:p>
            <a:pPr lvl="1"/>
            <a:r>
              <a:rPr lang="en-US"/>
              <a:t>Less user-friendly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7CAE-7634-4259-A2E4-0D3B618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C8F7-DDCC-4565-8D86-E0CF565E77F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2BA4-E29A-4F9E-87D9-62C0CC50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E347-AC2B-47BB-98E5-DE32B73E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C5AA8CF-5B0B-45E1-83EB-3AA04D64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82" y="1997424"/>
            <a:ext cx="4212954" cy="10830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5EA85CD-D42C-405C-8EC0-28E63C34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584" y="3255932"/>
            <a:ext cx="1302513" cy="1302513"/>
          </a:xfrm>
          <a:prstGeom prst="rect">
            <a:avLst/>
          </a:prstGeom>
        </p:spPr>
      </p:pic>
      <p:pic>
        <p:nvPicPr>
          <p:cNvPr id="14" name="Picture 13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335C1E33-978C-4365-809F-DB0ADE2E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73" y="4414569"/>
            <a:ext cx="2081017" cy="157418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607B60D-6693-48BB-9C1B-43F15F236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192" y="4113634"/>
            <a:ext cx="1302513" cy="17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0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581-6399-4E62-851E-06F25A0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AE65-058B-426F-8789-9FDB5C62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Community Edition</a:t>
            </a:r>
          </a:p>
          <a:p>
            <a:pPr lvl="1"/>
            <a:r>
              <a:rPr lang="en-US" dirty="0"/>
              <a:t>Comfy GUI to help keep track of containers and images!</a:t>
            </a:r>
          </a:p>
          <a:p>
            <a:pPr lvl="1"/>
            <a:r>
              <a:rPr lang="en-US" dirty="0"/>
              <a:t>Available on all operating systems</a:t>
            </a:r>
          </a:p>
          <a:p>
            <a:pPr lvl="1"/>
            <a:r>
              <a:rPr lang="en-US" dirty="0"/>
              <a:t>Windows users can enable WSL2 support following the instructions here: </a:t>
            </a:r>
            <a:r>
              <a:rPr lang="en-US" dirty="0">
                <a:hlinkClick r:id="rId2"/>
              </a:rPr>
              <a:t>https://docs.docker.com/docker-for-windows/install/</a:t>
            </a:r>
            <a:endParaRPr lang="en-US"/>
          </a:p>
          <a:p>
            <a:r>
              <a:rPr lang="en-US" dirty="0"/>
              <a:t>Docker toolbox</a:t>
            </a:r>
          </a:p>
          <a:p>
            <a:pPr lvl="1"/>
            <a:r>
              <a:rPr lang="en-US" dirty="0"/>
              <a:t>Legacy solution for Windows and Mac for versions that do not meet the version requirements.</a:t>
            </a:r>
          </a:p>
          <a:p>
            <a:pPr lvl="1"/>
            <a:r>
              <a:rPr lang="en-US" dirty="0"/>
              <a:t>Utilizes the Virtual Box hypervisor for virtualization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D125-6FD3-4024-AB53-CEB37A5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E8FC-8A52-44B1-9CBC-50F6B7778402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D7C5-BCA9-426F-A0EA-BFCED4B5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4652-4D5B-4884-8D86-094C0453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4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E9D-8252-4958-A45A-7A67825BA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Nuts and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DB1C-F3C0-4495-BB20-3210939F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441" cy="4163129"/>
          </a:xfrm>
        </p:spPr>
        <p:txBody>
          <a:bodyPr>
            <a:normAutofit lnSpcReduction="10000"/>
          </a:bodyPr>
          <a:lstStyle/>
          <a:p>
            <a:r>
              <a:rPr lang="en-US"/>
              <a:t>Docker runs on a concept of images and containers.</a:t>
            </a:r>
          </a:p>
          <a:p>
            <a:pPr lvl="1"/>
            <a:r>
              <a:rPr lang="en-US"/>
              <a:t>Images: Saved snapshots of a container environment.</a:t>
            </a:r>
          </a:p>
          <a:p>
            <a:pPr lvl="2"/>
            <a:r>
              <a:rPr lang="en-US"/>
              <a:t>Made from a </a:t>
            </a:r>
            <a:r>
              <a:rPr lang="en-US" err="1"/>
              <a:t>Dockerfile</a:t>
            </a:r>
            <a:r>
              <a:rPr lang="en-US"/>
              <a:t> or pulled from Docker Hub</a:t>
            </a:r>
          </a:p>
          <a:p>
            <a:pPr lvl="2"/>
            <a:r>
              <a:rPr lang="en-US"/>
              <a:t>Stored in the Docker cache on your disk</a:t>
            </a:r>
          </a:p>
          <a:p>
            <a:pPr lvl="2"/>
            <a:r>
              <a:rPr lang="en-US"/>
              <a:t>Immutable (mostly…)</a:t>
            </a:r>
          </a:p>
          <a:p>
            <a:pPr lvl="1"/>
            <a:r>
              <a:rPr lang="en-US"/>
              <a:t>Containers: Instances of images that are generated by Docker when an image is 'run'</a:t>
            </a:r>
          </a:p>
          <a:p>
            <a:pPr lvl="2"/>
            <a:r>
              <a:rPr lang="en-US"/>
              <a:t>Instance of image running in memory</a:t>
            </a:r>
          </a:p>
          <a:p>
            <a:pPr lvl="2"/>
            <a:r>
              <a:rPr lang="en-US"/>
              <a:t>Ephemeral and state cannot be saved </a:t>
            </a:r>
          </a:p>
          <a:p>
            <a:pPr lvl="2"/>
            <a:r>
              <a:rPr lang="en-US"/>
              <a:t>Can be run interactively 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3FBA-581D-404D-9DFC-043319F8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18365-92D6-4745-A72E-6847E2209DBE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2AE8-F11F-477F-B5F2-C0EAC6B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558F-7807-4E65-B7CE-7CC84D87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737A43-005A-4859-82E9-09DCCCBF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641" y="2548709"/>
            <a:ext cx="4782420" cy="24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BE6E-98E3-47C4-9125-D357BE93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‘Hello World’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8B24-0A11-4A1F-8684-80CC35EF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Let's start with something simple:</a:t>
            </a:r>
          </a:p>
          <a:p>
            <a:pPr lvl="1"/>
            <a:r>
              <a:rPr lang="en-US"/>
              <a:t>Docker "Hello, World!"</a:t>
            </a:r>
          </a:p>
          <a:p>
            <a:pPr lvl="1"/>
            <a:r>
              <a:rPr lang="en-US"/>
              <a:t>Relatively small image</a:t>
            </a:r>
          </a:p>
          <a:p>
            <a:pPr lvl="1"/>
            <a:r>
              <a:rPr lang="en-US"/>
              <a:t>No dependencies</a:t>
            </a:r>
          </a:p>
          <a:p>
            <a:pPr lvl="1"/>
            <a:r>
              <a:rPr lang="en-US"/>
              <a:t>Built as a general test case</a:t>
            </a:r>
          </a:p>
          <a:p>
            <a:r>
              <a:rPr lang="en-US">
                <a:latin typeface="Helvetica"/>
                <a:cs typeface="Helvetica"/>
              </a:rPr>
              <a:t>Command we will run: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hello-world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B50B-32AE-4838-B5B5-3F9C80A5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BA56-5B03-4673-98D7-258EA6A1280B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DEC8-E3CE-4070-AEF8-575B9A99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1998-8266-40BC-A5D7-5A18298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396A-8C4F-4015-951C-90EF29CD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6F63-E52A-487C-AD12-C4C89FB3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Commands are usually in the form of: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</a:t>
            </a:r>
            <a:r>
              <a:rPr lang="en-US" dirty="0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&lt;sub-command&gt; &lt;flags&gt; &lt;target/command&gt;</a:t>
            </a:r>
            <a:endParaRPr lang="en-US">
              <a:solidFill>
                <a:schemeClr val="accent2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Examples:</a:t>
            </a:r>
          </a:p>
          <a:p>
            <a:pPr marL="0" indent="0">
              <a:buNone/>
            </a:pPr>
            <a:r>
              <a:rPr lang="en-US" sz="2000" dirty="0">
                <a:latin typeface="Helvetica"/>
                <a:cs typeface="Helvetica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run -it </a:t>
            </a:r>
            <a:r>
              <a:rPr lang="en-US" sz="2000" err="1">
                <a:solidFill>
                  <a:schemeClr val="accent1"/>
                </a:solidFill>
                <a:latin typeface="Consolas"/>
              </a:rPr>
              <a:t>myimage</a:t>
            </a:r>
            <a:endParaRPr lang="en-US" sz="2000">
              <a:solidFill>
                <a:schemeClr val="accent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	</a:t>
            </a:r>
            <a:r>
              <a:rPr lang="en-US" sz="2000">
                <a:solidFill>
                  <a:schemeClr val="accent1"/>
                </a:solidFill>
                <a:latin typeface="Consolas"/>
              </a:rPr>
              <a:t>docker container ls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</a:rPr>
              <a:t>	docker image prune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8130-E624-4F89-BA5F-4233E1A3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6FD7-F52C-40CB-8AAE-53225E91CCA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9B85-0B1F-4579-9AB1-6836F87D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F39C5-CCD0-494E-A758-DBD70AEF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34A0-8E48-40EE-8A1C-2A997927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4294-F718-4AE0-A679-ECDD244C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68" y="1690688"/>
            <a:ext cx="10515600" cy="4163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Launch docker image as a container: 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/>
              <a:t>Run a docker image interactively: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r>
              <a:rPr lang="en-US">
                <a:latin typeface="Helvetica"/>
                <a:cs typeface="Helvetica"/>
              </a:rPr>
              <a:t>If an image is not on the system, then Docker will search </a:t>
            </a:r>
            <a:r>
              <a:rPr lang="en-US" err="1">
                <a:latin typeface="Helvetica"/>
                <a:cs typeface="Helvetica"/>
              </a:rPr>
              <a:t>Dockerhub</a:t>
            </a:r>
            <a:r>
              <a:rPr lang="en-US">
                <a:latin typeface="Helvetica"/>
                <a:cs typeface="Helvetica"/>
              </a:rPr>
              <a:t> to see if the image exists.</a:t>
            </a:r>
          </a:p>
          <a:p>
            <a:r>
              <a:rPr lang="en-US"/>
              <a:t>Specify commands after your image to execute specific software in your container.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1"/>
                </a:solidFill>
                <a:latin typeface="Consolas"/>
              </a:rPr>
              <a:t>docker run 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&lt;program&gt;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B85E6-EEEE-4B9C-90ED-F7FE73DA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4674-1415-4A60-84B2-BDD5203AEDA5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3DD-49F8-4FA3-BC14-F903C1EF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D799-5BDF-4FC7-BB4B-F742BA1D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A513-6837-40BF-85A8-60F60E22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63CF-2312-4D72-837D-F458438C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Docker containers are running tiny operating systems!</a:t>
            </a:r>
          </a:p>
          <a:p>
            <a:r>
              <a:rPr lang="en-US">
                <a:latin typeface="Helvetica"/>
                <a:cs typeface="Helvetica"/>
              </a:rPr>
              <a:t>We can explore the operating system by invoking a shell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ubuntu bash</a:t>
            </a:r>
          </a:p>
          <a:p>
            <a:r>
              <a:rPr lang="en-US"/>
              <a:t>This command </a:t>
            </a:r>
            <a:r>
              <a:rPr lang="en-US" b="1"/>
              <a:t>launches the ubuntu Docker container with the command ‘bash’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CBEAE-59DF-4FE0-AA7C-D182CA2F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F1C1-4B8E-4346-BF30-4FB2F610E9F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300DB-E0F7-4FC8-8D0A-50FC6DD9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A8E-E442-4CEE-82B7-C5349C75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0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4969926"/>
            <a:ext cx="10515600" cy="1325563"/>
          </a:xfrm>
        </p:spPr>
        <p:txBody>
          <a:bodyPr/>
          <a:lstStyle/>
          <a:p>
            <a:r>
              <a:rPr lang="en-US"/>
              <a:t>Demo 1: Running a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96AA-40BB-411F-921E-B0BFEB6EE3C1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1: GROMACS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A766-55F3-4FA5-B7F1-E90DDBC2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GROMACS is a molecular dynamics application that can often be a complex and challenging installation for the average user. Linux and Mac only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Dense Documentation</a:t>
            </a:r>
            <a:endParaRPr lang="en-US">
              <a:cs typeface="Helvetica"/>
            </a:endParaRPr>
          </a:p>
          <a:p>
            <a:pPr lvl="1"/>
            <a:r>
              <a:rPr lang="en-US">
                <a:latin typeface="Helvetica"/>
                <a:cs typeface="Helvetica"/>
              </a:rPr>
              <a:t>Software requires compilation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Luckily, this can be trivialized with Docker!</a:t>
            </a:r>
          </a:p>
          <a:p>
            <a:pPr lvl="1"/>
            <a:r>
              <a:rPr lang="en-US">
                <a:latin typeface="Helvetica"/>
                <a:cs typeface="Helvetica"/>
              </a:rPr>
              <a:t>Run the command: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gromacs/gromacs gmx help commands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gromacs/gromacs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23" y="415452"/>
            <a:ext cx="10515600" cy="10992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 Light"/>
              </a:rPr>
              <a:t>Enabling Reproducibility with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8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/>
                <a:cs typeface="Helvetica"/>
              </a:rPr>
              <a:t>Mea</a:t>
            </a:r>
            <a:r>
              <a:rPr lang="en-US" sz="2400" dirty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Trahan 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Email: </a:t>
            </a:r>
            <a:r>
              <a:rPr lang="en-US" sz="2400" i="1" spc="-20" dirty="0">
                <a:latin typeface="Helvetica"/>
                <a:cs typeface="Tahoma"/>
                <a:hlinkClick r:id="rId2"/>
              </a:rPr>
              <a:t>Daniel.Trahan@Colorado.edu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Homepage: </a:t>
            </a: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https://www.colorado.edu/rc</a:t>
            </a:r>
            <a:r>
              <a:rPr lang="en-US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2400" i="1" spc="-20" dirty="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i="1" spc="-20" dirty="0">
                <a:latin typeface="Helvetica"/>
                <a:cs typeface="Tahoma"/>
              </a:rPr>
              <a:t>RC Email: </a:t>
            </a:r>
            <a:r>
              <a:rPr lang="en-US" sz="2400" i="1" spc="-20" dirty="0">
                <a:latin typeface="Helvetica"/>
                <a:cs typeface="Tahoma"/>
                <a:hlinkClick r:id="rId4"/>
              </a:rPr>
              <a:t>rc-help@colorado.edu</a:t>
            </a:r>
            <a:endParaRPr lang="en-US" sz="2400" i="1" spc="-20" dirty="0">
              <a:latin typeface="Helvetica"/>
              <a:cs typeface="Tahoma"/>
            </a:endParaRPr>
          </a:p>
          <a:p>
            <a:pPr marL="0" indent="0">
              <a:buNone/>
            </a:pPr>
            <a:endParaRPr lang="en-US" sz="2400" i="1" spc="-20">
              <a:solidFill>
                <a:schemeClr val="bg1">
                  <a:lumMod val="65000"/>
                </a:schemeClr>
              </a:solidFill>
              <a:latin typeface="Helvetica" pitchFamily="2" charset="0"/>
              <a:cs typeface="Tahoma"/>
            </a:endParaRPr>
          </a:p>
          <a:p>
            <a:pPr marL="0" indent="0">
              <a:buNone/>
            </a:pPr>
            <a:r>
              <a:rPr lang="en-US" sz="2400" i="1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	</a:t>
            </a:r>
            <a:endParaRPr lang="en-US" sz="24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>
              <a:buFont typeface="Wingdings" pitchFamily="2" charset="2"/>
              <a:buChar char="§"/>
            </a:pPr>
            <a:r>
              <a:rPr lang="en-US" sz="2400" spc="-20" dirty="0">
                <a:latin typeface="Helvetica"/>
                <a:cs typeface="Tahoma"/>
              </a:rPr>
              <a:t>Slides available for download at: </a:t>
            </a:r>
            <a:r>
              <a:rPr lang="en-US" spc="-20" dirty="0">
                <a:latin typeface="Helvetica"/>
                <a:cs typeface="Helvetica"/>
                <a:hlinkClick r:id="rId5"/>
              </a:rPr>
              <a:t>https://github.com/ResearchComputing/Containers_Fall_2021</a:t>
            </a:r>
            <a:endParaRPr lang="en-US" i="1" spc="-20">
              <a:cs typeface="Tahoma"/>
            </a:endParaRPr>
          </a:p>
          <a:p>
            <a:pPr marL="0" indent="0">
              <a:buNone/>
            </a:pPr>
            <a:endParaRPr lang="en-US" i="1" spc="-20">
              <a:cs typeface="Tahoma"/>
            </a:endParaRPr>
          </a:p>
          <a:p>
            <a:pPr>
              <a:buFont typeface="Wingdings" pitchFamily="2" charset="2"/>
              <a:buChar char="§"/>
            </a:pPr>
            <a:endParaRPr lang="en-US" sz="2400" i="1" spc="-20">
              <a:cs typeface="Tahom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976AF6-DA28-4E4C-8A41-27B751689041}"/>
              </a:ext>
            </a:extLst>
          </p:cNvPr>
          <p:cNvCxnSpPr>
            <a:cxnSpLocks/>
          </p:cNvCxnSpPr>
          <p:nvPr/>
        </p:nvCxnSpPr>
        <p:spPr>
          <a:xfrm>
            <a:off x="486888" y="1360914"/>
            <a:ext cx="112459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397C-DB85-CA45-81F7-95E3A29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A6FE-F47F-4997-91E2-B8D4F7BE61E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F029-AE26-2C46-B5E0-BF9F380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ED4B-B349-404A-A5C5-6D14BE0D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0C3C39-B584-4DFB-A6C1-8F538BA2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14223"/>
              </p:ext>
            </p:extLst>
          </p:nvPr>
        </p:nvGraphicFramePr>
        <p:xfrm>
          <a:off x="1012030" y="3515201"/>
          <a:ext cx="9970383" cy="16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834">
                  <a:extLst>
                    <a:ext uri="{9D8B030D-6E8A-4147-A177-3AD203B41FA5}">
                      <a16:colId xmlns:a16="http://schemas.microsoft.com/office/drawing/2014/main" val="2346468786"/>
                    </a:ext>
                  </a:extLst>
                </a:gridCol>
                <a:gridCol w="5785549">
                  <a:extLst>
                    <a:ext uri="{9D8B030D-6E8A-4147-A177-3AD203B41FA5}">
                      <a16:colId xmlns:a16="http://schemas.microsoft.com/office/drawing/2014/main" val="3395238659"/>
                    </a:ext>
                  </a:extLst>
                </a:gridCol>
              </a:tblGrid>
              <a:tr h="3952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Image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10131"/>
                  </a:ext>
                </a:extLst>
              </a:tr>
              <a:tr h="34701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images stored in cache:​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32214"/>
                  </a:ext>
                </a:extLst>
              </a:tr>
              <a:tr h="59763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rmi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&lt;image&gt;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image(s):​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86963"/>
                  </a:ext>
                </a:extLst>
              </a:tr>
              <a:tr h="337373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image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unused images​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2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A0EDFB-2291-435C-970C-B09CE32F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38663"/>
              </p:ext>
            </p:extLst>
          </p:nvPr>
        </p:nvGraphicFramePr>
        <p:xfrm>
          <a:off x="994171" y="1684734"/>
          <a:ext cx="9977857" cy="162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754">
                  <a:extLst>
                    <a:ext uri="{9D8B030D-6E8A-4147-A177-3AD203B41FA5}">
                      <a16:colId xmlns:a16="http://schemas.microsoft.com/office/drawing/2014/main" val="298981840"/>
                    </a:ext>
                  </a:extLst>
                </a:gridCol>
                <a:gridCol w="5796103">
                  <a:extLst>
                    <a:ext uri="{9D8B030D-6E8A-4147-A177-3AD203B41FA5}">
                      <a16:colId xmlns:a16="http://schemas.microsoft.com/office/drawing/2014/main" val="1829595639"/>
                    </a:ext>
                  </a:extLst>
                </a:gridCol>
              </a:tblGrid>
              <a:tr h="33094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Container 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0">
                        <a:solidFill>
                          <a:srgbClr val="2F2B20"/>
                        </a:solidFill>
                        <a:effectLst/>
                        <a:latin typeface="Ari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6604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ls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List docker containers currently running:​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89814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rm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 rm 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 </a:t>
                      </a:r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(an) container(s):​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74303"/>
                  </a:ext>
                </a:extLst>
              </a:tr>
              <a:tr h="337704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container prune​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Remove all stopped containers​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9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2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E26C-219B-476F-8F62-A2E6065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 Light"/>
              </a:rPr>
              <a:t>Docker Image/Container Commands</a:t>
            </a:r>
            <a:endParaRPr lang="en-US" dirty="0">
              <a:latin typeface="Helvetica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E51-4209-46F1-A9CF-16BFA6B7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DC5E-69EB-4797-A598-EA0EDC87514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DC59-ED65-4B9D-9DBB-7C793050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6F138-BBC3-41FD-8BCE-5B3B648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349588-62D8-42AE-9D4B-4F1EC737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01661"/>
              </p:ext>
            </p:extLst>
          </p:nvPr>
        </p:nvGraphicFramePr>
        <p:xfrm>
          <a:off x="986852" y="1673902"/>
          <a:ext cx="9986966" cy="23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49">
                  <a:extLst>
                    <a:ext uri="{9D8B030D-6E8A-4147-A177-3AD203B41FA5}">
                      <a16:colId xmlns:a16="http://schemas.microsoft.com/office/drawing/2014/main" val="3641362799"/>
                    </a:ext>
                  </a:extLst>
                </a:gridCol>
                <a:gridCol w="5870917">
                  <a:extLst>
                    <a:ext uri="{9D8B030D-6E8A-4147-A177-3AD203B41FA5}">
                      <a16:colId xmlns:a16="http://schemas.microsoft.com/office/drawing/2014/main" val="2151580343"/>
                    </a:ext>
                  </a:extLst>
                </a:gridCol>
              </a:tblGrid>
              <a:tr h="36850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Commands​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800">
                          <a:effectLst/>
                        </a:rPr>
                        <a:t>​</a:t>
                      </a:r>
                      <a:endParaRPr lang="en-US" sz="800" b="1">
                        <a:solidFill>
                          <a:srgbClr val="2F2B2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117523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info​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system-wide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28789"/>
                  </a:ext>
                </a:extLst>
              </a:tr>
              <a:tr h="3310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inspect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&lt;docker-object&gt;​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low-level information about an object​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52340"/>
                  </a:ext>
                </a:extLst>
              </a:tr>
              <a:tr h="321170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config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&lt;sub-command&gt;​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Manage docker configurations​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147206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stats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container resource usage​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563988"/>
                  </a:ext>
                </a:extLst>
              </a:tr>
              <a:tr h="315632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top 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effectLst/>
                          <a:latin typeface="Consolas"/>
                        </a:rPr>
                        <a:t>&lt;container&gt;​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running processes of a container​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442840"/>
                  </a:ext>
                </a:extLst>
              </a:tr>
              <a:tr h="32670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chemeClr val="accent5"/>
                          </a:solidFill>
                          <a:effectLst/>
                          <a:latin typeface="Consolas"/>
                        </a:rPr>
                        <a:t>docker version​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  <a:latin typeface="Helvetica"/>
                        </a:rPr>
                        <a:t>Shows docker version information​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14895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0B86F7F2-E01F-473A-A0F8-8FFF544194EA}"/>
              </a:ext>
            </a:extLst>
          </p:cNvPr>
          <p:cNvSpPr txBox="1"/>
          <p:nvPr/>
        </p:nvSpPr>
        <p:spPr>
          <a:xfrm>
            <a:off x="1002198" y="4170492"/>
            <a:ext cx="7413996" cy="288247"/>
          </a:xfrm>
          <a:prstGeom prst="rect">
            <a:avLst/>
          </a:prstGeom>
        </p:spPr>
        <p:txBody>
          <a:bodyPr vert="horz" wrap="square" lIns="0" tIns="41619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1450">
              <a:spcBef>
                <a:spcPts val="328"/>
              </a:spcBef>
              <a:buClr>
                <a:srgbClr val="A9A57C"/>
              </a:buClr>
              <a:buFont typeface="Arial"/>
              <a:buChar char="•"/>
              <a:tabLst>
                <a:tab pos="121663" algn="l"/>
              </a:tabLst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More details and commands can be found </a:t>
            </a:r>
            <a:r>
              <a:rPr lang="en-US" sz="1600" i="1" u="sng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docker documentation page</a:t>
            </a:r>
          </a:p>
        </p:txBody>
      </p:sp>
    </p:spTree>
    <p:extLst>
      <p:ext uri="{BB962C8B-B14F-4D97-AF65-F5344CB8AC3E}">
        <p14:creationId xmlns:p14="http://schemas.microsoft.com/office/powerpoint/2010/main" val="10900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113-6446-4310-9137-FB32F2E0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055B-DC9C-4221-AE98-3823B51E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place where containers live!</a:t>
            </a:r>
          </a:p>
          <a:p>
            <a:r>
              <a:rPr lang="en-US" err="1"/>
              <a:t>Dockerhub</a:t>
            </a:r>
            <a:r>
              <a:rPr lang="en-US"/>
              <a:t> is a Docker hosted library of public and private Docker images.</a:t>
            </a:r>
          </a:p>
          <a:p>
            <a:pPr lvl="1"/>
            <a:r>
              <a:rPr lang="en-US"/>
              <a:t>Free and unlimited public images</a:t>
            </a:r>
          </a:p>
          <a:p>
            <a:pPr lvl="1"/>
            <a:r>
              <a:rPr lang="en-US"/>
              <a:t>1 free private repository</a:t>
            </a:r>
          </a:p>
          <a:p>
            <a:r>
              <a:rPr lang="en-US"/>
              <a:t>Great for hosting images for fellow researchers</a:t>
            </a:r>
          </a:p>
          <a:p>
            <a:r>
              <a:rPr lang="en-US"/>
              <a:t>Commands like git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8923-61AB-42E2-AAA7-F5A1DE9E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F977-88AE-4AD8-855A-24E2B7AB97C2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B22D-76C3-4485-9C9C-B1CCA96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BC4C4-A257-4A58-BF97-155A402E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96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To build a docker container, we need a set of instructions Docker can use to set up the environment. </a:t>
            </a:r>
          </a:p>
          <a:p>
            <a:pPr lvl="1"/>
            <a:r>
              <a:rPr lang="en-US" err="1">
                <a:latin typeface="Helvetica"/>
                <a:cs typeface="Helvetica"/>
              </a:rPr>
              <a:t>Dockerfile</a:t>
            </a: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Once we set up our Dockerfile we can use the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build –t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.</a:t>
            </a:r>
          </a:p>
          <a:p>
            <a:r>
              <a:rPr lang="en-US"/>
              <a:t>Then we can run the image with our docker run 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1669-E549-4E8F-AC0D-2A02A3C5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Whats in a Dockerfile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C206-5D76-4A7C-81A8-9EBCD0B9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831551" cy="429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A Dockerfile is simply a text file that contains instructions to build and setup a default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Commands to build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 indent="-457200"/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Setting commands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Requires a source Image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>
              <a:cs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5180-64A8-4CF9-B761-AE4BECB8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2CB5-9047-425C-A504-F1127C97F31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1A46-CB87-4B7F-AD51-E1E268E4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A044-CC93-4521-83A4-8439933B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3F040A-7969-4429-8A10-768A51CB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37" y="2776018"/>
            <a:ext cx="6582831" cy="2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/>
              <a:t>Demo 2: Building a Docker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8B6-9C3B-4E75-AF6E-898C0F6F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Light"/>
              </a:rPr>
              <a:t>Demo 2: Ubuntu w/ GCC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01092-FE6B-4801-81CC-D4416DCF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first example we will be building a custom Ubuntu image that will provide a location to run the GNU Compiler Collection.</a:t>
            </a:r>
            <a:endParaRPr lang="en-US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provided:</a:t>
            </a:r>
          </a:p>
          <a:p>
            <a:r>
              <a:rPr lang="en-US">
                <a:latin typeface="Helvetica"/>
                <a:cs typeface="Helvetica"/>
              </a:rPr>
              <a:t>Need to build:</a:t>
            </a:r>
            <a:endParaRPr lang="en-US" dirty="0">
              <a:latin typeface="Helvetica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directory:</a:t>
            </a:r>
            <a:endParaRPr lang="en-US" dirty="0">
              <a:latin typeface="Helvetica"/>
              <a:cs typeface="Helvetica"/>
            </a:endParaRP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$CONTAINER_ROOT/dockerdemo/ubuntu-gcc</a:t>
            </a: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Build the image with: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build -t test-gcc .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  <a:p>
            <a:pPr marL="1143000"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Run the image as a container:</a:t>
            </a:r>
          </a:p>
          <a:p>
            <a:pPr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test-gcc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A01D-823F-4567-8561-4267D106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9BD7-A00F-48DB-B221-DF7C513C4AEC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2645-88A9-488D-9112-CA2361AE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6F7C-9EE4-4761-9F4B-6B0A679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A19E-B4D1-4333-B27B-4AC1789A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E0C2-0479-4E30-AA64-A03FAE23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So now that we have a working container, how can we access the test files we downloaded?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Mounting directories: Bind Mount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Allows the docker container to access files on the host OS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Choose host's </a:t>
            </a:r>
            <a:r>
              <a:rPr lang="en-US" i="1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, files in the directory will be moved to the container's </a:t>
            </a:r>
            <a:r>
              <a:rPr lang="en-US" i="1" dirty="0">
                <a:latin typeface="Helvetica"/>
                <a:cs typeface="Helvetica"/>
              </a:rPr>
              <a:t>target directory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Source Directory</a:t>
            </a:r>
            <a:r>
              <a:rPr lang="en-US" dirty="0">
                <a:latin typeface="Helvetica"/>
                <a:cs typeface="Helvetica"/>
              </a:rPr>
              <a:t>: Directory on the host system. Never within a container.</a:t>
            </a:r>
          </a:p>
          <a:p>
            <a:pPr lvl="3"/>
            <a:r>
              <a:rPr lang="en-US" b="1" u="sng" dirty="0">
                <a:latin typeface="Helvetica"/>
                <a:cs typeface="Helvetica"/>
              </a:rPr>
              <a:t>Target Directory</a:t>
            </a:r>
            <a:r>
              <a:rPr lang="en-US" dirty="0">
                <a:latin typeface="Helvetica"/>
                <a:cs typeface="Helvetica"/>
              </a:rPr>
              <a:t>: Directory in the Docker Container. Never on the host system.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A flag set within the docker run command: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docker run -v 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&lt;source-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</a:t>
            </a:r>
            <a:r>
              <a:rPr lang="en-US" dirty="0">
                <a:solidFill>
                  <a:schemeClr val="accent5"/>
                </a:solidFill>
                <a:latin typeface="Consolas"/>
                <a:cs typeface="Helvetica"/>
              </a:rPr>
              <a:t>: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  <a:cs typeface="Helvetica"/>
              </a:rPr>
              <a:t>dir</a:t>
            </a:r>
            <a:r>
              <a:rPr lang="en-US" dirty="0">
                <a:solidFill>
                  <a:schemeClr val="accent2"/>
                </a:solidFill>
                <a:latin typeface="Consolas"/>
                <a:cs typeface="Helvetica"/>
              </a:rPr>
              <a:t>&gt; 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8F4F8-481E-4675-9D57-628D0C3B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357E-A52C-426C-88C6-AA5E712BBB19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6679-13F1-48B1-BF44-9760382A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AB57-9604-4BA2-AE73-70961DFB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Mounting and File Access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/>
              <a:t>Mounting directories: Volume Mount</a:t>
            </a:r>
          </a:p>
          <a:p>
            <a:pPr lvl="2"/>
            <a:r>
              <a:rPr lang="en-US">
                <a:latin typeface="Helvetica"/>
                <a:cs typeface="Helvetica"/>
              </a:rPr>
              <a:t>Same concept, but volumes are stored within docker cache.</a:t>
            </a:r>
          </a:p>
          <a:p>
            <a:pPr lvl="2"/>
            <a:r>
              <a:rPr lang="en-US">
                <a:latin typeface="Helvetica"/>
                <a:cs typeface="Helvetica"/>
              </a:rPr>
              <a:t>Create Docker volumes in your terminal and link your volume directory </a:t>
            </a:r>
          </a:p>
          <a:p>
            <a:pPr lvl="2"/>
            <a:r>
              <a:rPr lang="en-US"/>
              <a:t>Similarly linked through the docker run command.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 -v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&lt;volume-name&gt;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: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&lt;target-</a:t>
            </a:r>
            <a:r>
              <a:rPr lang="en-US" err="1">
                <a:solidFill>
                  <a:schemeClr val="accent2"/>
                </a:solidFill>
                <a:latin typeface="Consolas"/>
              </a:rPr>
              <a:t>dir</a:t>
            </a:r>
            <a:r>
              <a:rPr lang="en-US">
                <a:solidFill>
                  <a:schemeClr val="accent2"/>
                </a:solidFill>
                <a:latin typeface="Consolas"/>
              </a:rPr>
              <a:t>&gt; &lt;image&gt;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6E80-8280-4683-9219-8B24038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2 (Cont.): Mounting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EFC2-7187-49D6-A99F-6D6490B8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Returning to our demo, can we give our container access to our test files?</a:t>
            </a:r>
            <a:endParaRPr lang="en-US" dirty="0">
              <a:solidFill>
                <a:srgbClr val="000000"/>
              </a:solidFill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Let's use a bind mount!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In the directoru where our Dockerfile lives, use this command (all on one line):</a:t>
            </a:r>
            <a:endParaRPr lang="en-US" dirty="0">
              <a:cs typeface="Helvetica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run -it -v $(pwd)/source:/target happy-gcc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We can cd /target and run our test files!</a:t>
            </a:r>
            <a:endParaRPr lang="en-US">
              <a:cs typeface="Helvetica" pitchFamily="2" charset="0"/>
            </a:endParaRPr>
          </a:p>
          <a:p>
            <a:pPr marL="342900" indent="-342900"/>
            <a:r>
              <a:rPr lang="en-US">
                <a:latin typeface="Helvetica"/>
                <a:cs typeface="Helvetica"/>
              </a:rPr>
              <a:t>Command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gcc hello.c -o hello.exe</a:t>
            </a:r>
            <a:endParaRPr lang="en-US">
              <a:solidFill>
                <a:schemeClr val="accent5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./hello.exe</a:t>
            </a: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D54D-3960-4DE6-80B5-7F5B637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EDD9-3F2D-4A17-A71C-C8CA0964BE5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A594-8BFB-4EFE-B2AA-9277A188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EC1C-3040-40D8-A21A-DF7F7AD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Part 1: Container fundamentals and Docker (9/22/21)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Reproducibility and the Case for 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Containers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Docker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Images and Containers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Commands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File Access</a:t>
            </a:r>
          </a:p>
          <a:p>
            <a:pPr lvl="2"/>
            <a:r>
              <a:rPr lang="en-US" dirty="0">
                <a:latin typeface="Helvetica"/>
                <a:cs typeface="Helvetica"/>
              </a:rPr>
              <a:t>Building Docker Images</a:t>
            </a:r>
          </a:p>
          <a:p>
            <a:pPr lvl="2"/>
            <a:r>
              <a:rPr lang="en-US" err="1"/>
              <a:t>Dockerhub</a:t>
            </a:r>
            <a:endParaRPr lang="en-US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Part 2: Containers for HPC w/ Singularity (9/29/21)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a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Suppose you have an existing docker image and want to make changes…</a:t>
            </a:r>
          </a:p>
          <a:p>
            <a:pPr lvl="1"/>
            <a:r>
              <a:rPr lang="en-US">
                <a:latin typeface="Helvetica"/>
                <a:cs typeface="Helvetica"/>
              </a:rPr>
              <a:t>Rebuild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!</a:t>
            </a:r>
          </a:p>
          <a:p>
            <a:pPr lvl="1"/>
            <a:r>
              <a:rPr lang="en-US">
                <a:latin typeface="Helvetica"/>
                <a:cs typeface="Helvetica"/>
              </a:rPr>
              <a:t>Usually a bit cumbersome</a:t>
            </a:r>
          </a:p>
          <a:p>
            <a:r>
              <a:rPr lang="en-US">
                <a:latin typeface="Helvetica"/>
                <a:cs typeface="Helvetica"/>
              </a:rPr>
              <a:t>No </a:t>
            </a:r>
            <a:r>
              <a:rPr lang="en-US" err="1">
                <a:latin typeface="Helvetica"/>
                <a:cs typeface="Helvetica"/>
              </a:rPr>
              <a:t>Dockerfile</a:t>
            </a:r>
            <a:r>
              <a:rPr lang="en-US">
                <a:latin typeface="Helvetica"/>
                <a:cs typeface="Helvetica"/>
              </a:rPr>
              <a:t>?</a:t>
            </a:r>
          </a:p>
          <a:p>
            <a:pPr lvl="1"/>
            <a:r>
              <a:rPr lang="en-US"/>
              <a:t>Use docker commit!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-it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 </a:t>
            </a:r>
            <a:r>
              <a:rPr lang="en-US">
                <a:solidFill>
                  <a:schemeClr val="accent5"/>
                </a:solidFill>
                <a:latin typeface="Consolas"/>
              </a:rPr>
              <a:t>bash </a:t>
            </a:r>
            <a:r>
              <a:rPr lang="en-US">
                <a:solidFill>
                  <a:schemeClr val="accent3"/>
                </a:solidFill>
                <a:latin typeface="Consolas"/>
              </a:rPr>
              <a:t># or any shell...</a:t>
            </a:r>
            <a:endParaRPr lang="en-US">
              <a:solidFill>
                <a:schemeClr val="accent3"/>
              </a:solidFill>
              <a:latin typeface="Consolas"/>
              <a:cs typeface="Helvetica" pitchFamily="2" charset="0"/>
            </a:endParaRPr>
          </a:p>
          <a:p>
            <a:pPr lvl="1"/>
            <a:r>
              <a:rPr lang="en-US"/>
              <a:t>Then commit it to the image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commit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endParaRPr lang="en-US" dirty="0">
              <a:latin typeface="Consola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9BDE-F073-482A-B748-82A77A3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Dockerhub</a:t>
            </a:r>
            <a:r>
              <a:rPr lang="en-US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A65B-B51D-4A1D-97DC-AB2C1B91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Download and upload docker images with ease.</a:t>
            </a: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run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pull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&lt;image&gt;</a:t>
            </a:r>
            <a:endParaRPr lang="en-US">
              <a:solidFill>
                <a:schemeClr val="accent2"/>
              </a:solidFill>
              <a:latin typeface="Consolas"/>
              <a:cs typeface="Helvetica" pitchFamily="2" charset="0"/>
            </a:endParaRPr>
          </a:p>
          <a:p>
            <a:r>
              <a:rPr lang="en-US"/>
              <a:t>Uploading a little more complicated...</a:t>
            </a:r>
          </a:p>
          <a:p>
            <a:pPr lvl="1"/>
            <a:r>
              <a:rPr lang="en-US"/>
              <a:t>Sign in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login</a:t>
            </a:r>
          </a:p>
          <a:p>
            <a:pPr lvl="1"/>
            <a:r>
              <a:rPr lang="en-US"/>
              <a:t>List docker images with: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image ls</a:t>
            </a:r>
          </a:p>
          <a:p>
            <a:pPr lvl="1"/>
            <a:r>
              <a:rPr lang="en-US"/>
              <a:t>Tag your image: </a:t>
            </a: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</a:rPr>
              <a:t>docker tag 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&lt;image-id&gt; &lt;your-username&gt;</a:t>
            </a:r>
            <a:r>
              <a:rPr lang="en-US">
                <a:solidFill>
                  <a:schemeClr val="accent5"/>
                </a:solidFill>
                <a:latin typeface="Consolas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</a:rPr>
              <a:t>&lt;image-name&gt;:&lt;tag&gt;</a:t>
            </a:r>
          </a:p>
          <a:p>
            <a:pPr lvl="1"/>
            <a:r>
              <a:rPr lang="en-US"/>
              <a:t>Push!</a:t>
            </a: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docker push 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&lt;your-username&gt;</a:t>
            </a: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/</a:t>
            </a:r>
            <a:r>
              <a:rPr lang="en-US">
                <a:solidFill>
                  <a:schemeClr val="accent2"/>
                </a:solidFill>
                <a:latin typeface="Consolas"/>
                <a:cs typeface="Helvetica"/>
              </a:rPr>
              <a:t>&lt;image-name&gt;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B87B-358B-4A50-803F-D6E0ADAD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221B-76DF-43B3-BF09-9D033B0FA35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C195-E76B-4A28-8166-F11BDA54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EA20-753E-422E-BABB-26973DAF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13D3-2CA4-4BA0-B2CA-60B4650A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9" y="4969926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2D7C-C615-407A-95CB-DF2DB7B7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904A-E51D-47F0-A520-1D6D163D5AEF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6631-B6BC-4103-9E5A-88C6561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32BA-9134-4CA3-9411-34E5A601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4F6-3EF5-4176-8E73-A30F83C5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3: NCL Container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55B4-87FB-4E81-A45C-43FCCAC4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/>
                <a:cs typeface="Helvetica"/>
              </a:rPr>
              <a:t>For this next example we will be building a Docker image that will run the NCAR Command Language (NCL)</a:t>
            </a:r>
            <a:endParaRPr lang="en-US" dirty="0"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Dockerfile provided</a:t>
            </a:r>
            <a:endParaRPr lang="en-US" dirty="0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Same process:</a:t>
            </a:r>
            <a:endParaRPr lang="en-US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>
                <a:latin typeface="Helvetica"/>
                <a:cs typeface="Helvetica"/>
              </a:rPr>
              <a:t>Navigate to the Dockerfile found at:</a:t>
            </a:r>
            <a:endParaRPr lang="en-US" dirty="0">
              <a:cs typeface="Helvetica"/>
            </a:endParaRPr>
          </a:p>
          <a:p>
            <a:pPr marL="9144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$CONTAINER_ROOT/dockerdemo/ncl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Build the Dockerfile and name the image: "ncl-demo"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Run "ncl-demo"</a:t>
            </a:r>
          </a:p>
          <a:p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Can we test a sample script?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0C05-138B-4DEF-B81B-9FA0667E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DA-7363-4C48-82A4-7682926B5DE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2A8E-589F-4C7D-BBCB-E69C7736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2922-971A-420E-BBB2-75B17B8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External Utility that can create and install docker images.</a:t>
            </a:r>
          </a:p>
          <a:p>
            <a:r>
              <a:rPr lang="en-US"/>
              <a:t>Builds docker images based on a docker-</a:t>
            </a:r>
            <a:r>
              <a:rPr lang="en-US" err="1"/>
              <a:t>compose.yml</a:t>
            </a:r>
            <a:r>
              <a:rPr lang="en-US"/>
              <a:t> file.</a:t>
            </a:r>
          </a:p>
          <a:p>
            <a:r>
              <a:rPr lang="en-US"/>
              <a:t>YAML: YAML </a:t>
            </a:r>
            <a:r>
              <a:rPr lang="en-US" err="1"/>
              <a:t>Ain't</a:t>
            </a:r>
            <a:r>
              <a:rPr lang="en-US"/>
              <a:t> Markup Language</a:t>
            </a:r>
          </a:p>
          <a:p>
            <a:pPr lvl="2"/>
            <a:r>
              <a:rPr lang="en-US"/>
              <a:t>Data serialization language</a:t>
            </a:r>
          </a:p>
          <a:p>
            <a:r>
              <a:rPr lang="en-US"/>
              <a:t>Describes containers you wish to build with what features.</a:t>
            </a:r>
          </a:p>
          <a:p>
            <a:r>
              <a:rPr lang="en-US"/>
              <a:t>Not a docker command but comes bundled with docker!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F44-ABDF-4148-BD29-88E84D7E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Docker Compose Commands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8FBF-6449-49D6-8852-B1EDB771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all containers in YAML file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build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Build and run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up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List all containers in YAML file: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images</a:t>
            </a:r>
            <a:endParaRPr lang="en-US">
              <a:solidFill>
                <a:srgbClr val="000000"/>
              </a:solidFill>
              <a:latin typeface="Consolas"/>
              <a:cs typeface="Helvetica"/>
            </a:endParaRPr>
          </a:p>
          <a:p>
            <a:pPr marL="349250" indent="-342900">
              <a:lnSpc>
                <a:spcPct val="100000"/>
              </a:lnSpc>
              <a:spcBef>
                <a:spcPts val="328"/>
              </a:spcBef>
            </a:pPr>
            <a:r>
              <a:rPr lang="en-US">
                <a:solidFill>
                  <a:srgbClr val="2F2B20"/>
                </a:solidFill>
                <a:latin typeface="Arial"/>
                <a:cs typeface="Arial"/>
              </a:rPr>
              <a:t>Run a one-off command from a container:</a:t>
            </a:r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  <a:p>
            <a:pPr marL="463550" lvl="1">
              <a:lnSpc>
                <a:spcPct val="100000"/>
              </a:lnSpc>
              <a:spcBef>
                <a:spcPts val="328"/>
              </a:spcBef>
              <a:buNone/>
            </a:pPr>
            <a:r>
              <a:rPr lang="en-US">
                <a:solidFill>
                  <a:srgbClr val="0070C0"/>
                </a:solidFill>
                <a:latin typeface="Consolas"/>
                <a:cs typeface="Arial"/>
              </a:rPr>
              <a:t>docker-compose </a:t>
            </a:r>
            <a:r>
              <a:rPr lang="en-US" dirty="0">
                <a:solidFill>
                  <a:srgbClr val="0070C0"/>
                </a:solidFill>
                <a:latin typeface="Consolas"/>
                <a:cs typeface="Arial"/>
              </a:rPr>
              <a:t>run</a:t>
            </a:r>
            <a:r>
              <a:rPr lang="en-US" dirty="0">
                <a:solidFill>
                  <a:srgbClr val="2F2B20"/>
                </a:solidFill>
                <a:latin typeface="Consolas"/>
                <a:cs typeface="Arial"/>
              </a:rPr>
              <a:t> </a:t>
            </a:r>
            <a:r>
              <a:rPr lang="en-US" dirty="0">
                <a:solidFill>
                  <a:srgbClr val="FF0000"/>
                </a:solidFill>
                <a:latin typeface="Consolas"/>
                <a:cs typeface="Arial"/>
              </a:rPr>
              <a:t>&lt;container-name&gt; &lt;command&gt;</a:t>
            </a:r>
            <a:endParaRPr lang="en-US">
              <a:latin typeface="Consolas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pPr marL="177800" indent="-171450">
              <a:lnSpc>
                <a:spcPct val="100000"/>
              </a:lnSpc>
              <a:spcBef>
                <a:spcPts val="328"/>
              </a:spcBef>
              <a:buFont typeface="Arial,Sans-Serif" panose="020B0604020202020204" pitchFamily="34" charset="0"/>
            </a:pPr>
            <a:endParaRPr lang="en-US" dirty="0">
              <a:latin typeface="Helvetica"/>
              <a:cs typeface="Helvetica"/>
            </a:endParaRPr>
          </a:p>
          <a:p>
            <a:endParaRPr lang="en-US" dirty="0">
              <a:cs typeface="Helvetica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9C4F-15A7-4CF7-8D0D-290ACC8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A801-7F39-4B22-AC93-68079DAEC663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F6CB-172E-4C2A-BBBB-B45D0A7F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006D-371E-4396-8A64-E54C416B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4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296F-8A13-415A-B6CE-4169EDCE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8E95-20F8-4E1F-8226-22C5F462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24FE-F967-478B-A3C7-0D02A7A5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F984-D019-41A0-A0C6-11BC2AA38131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2B9-CBE9-442B-85DA-40FC7E03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F91B-77B3-474B-97C5-B502BDB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FF88-F3D3-4273-AEA5-DCE77CF4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8090-BCEE-47A9-9972-97533A03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Docker: </a:t>
            </a:r>
            <a:r>
              <a:rPr lang="en-US">
                <a:hlinkClick r:id="rId2"/>
              </a:rPr>
              <a:t>https://www.docker.com/</a:t>
            </a:r>
            <a:endParaRPr lang="en-US"/>
          </a:p>
          <a:p>
            <a:r>
              <a:rPr lang="en-US"/>
              <a:t>Docker Docs: </a:t>
            </a:r>
            <a:r>
              <a:rPr lang="en-US">
                <a:hlinkClick r:id="rId3"/>
              </a:rPr>
              <a:t>https://docs.docker.com/</a:t>
            </a:r>
            <a:endParaRPr lang="en-US"/>
          </a:p>
          <a:p>
            <a:r>
              <a:rPr lang="en-US"/>
              <a:t>Docker Hub: </a:t>
            </a:r>
            <a:r>
              <a:rPr lang="en-US">
                <a:hlinkClick r:id="rId4"/>
              </a:rPr>
              <a:t>https://hub.docker.com/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263E-4232-452F-B0CC-65F0F2D6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1E7-529F-40FE-85E7-E638C1FB1EF8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34F5-B42B-40EC-9D76-C5B601E8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2ED3A-52DB-4B70-A43A-417A1D2A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4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1588-4ADF-DE4F-BDC1-081D926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34"/>
            <a:ext cx="10515600" cy="1325563"/>
          </a:xfrm>
        </p:spPr>
        <p:txBody>
          <a:bodyPr/>
          <a:lstStyle/>
          <a:p>
            <a:r>
              <a:rPr lang="en-US">
                <a:latin typeface="Helvetica Light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7E0A-99FA-1043-B4EA-59C3E900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444830"/>
            <a:ext cx="11363923" cy="4731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765"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Please fill out the survey: 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</a:rPr>
              <a:t> </a:t>
            </a:r>
            <a:endParaRPr lang="en-US" sz="600" spc="-2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20">
                <a:latin typeface="Helvetica"/>
                <a:cs typeface="Tahoma"/>
              </a:rPr>
              <a:t>Contact information: 		</a:t>
            </a:r>
            <a:r>
              <a:rPr lang="en-US" sz="2800" spc="-20" dirty="0">
                <a:solidFill>
                  <a:schemeClr val="bg1">
                    <a:lumMod val="65000"/>
                  </a:schemeClr>
                </a:solidFill>
                <a:latin typeface="Helvetic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endParaRPr lang="en-US" sz="2800" spc="-20" dirty="0">
              <a:solidFill>
                <a:schemeClr val="bg1">
                  <a:lumMod val="65000"/>
                </a:schemeClr>
              </a:solidFill>
              <a:latin typeface="Helvetica"/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r>
              <a:rPr lang="en-US" sz="2800" spc="-50">
                <a:latin typeface="Helvetica"/>
                <a:cs typeface="Tahoma"/>
              </a:rPr>
              <a:t>Slides:</a:t>
            </a:r>
            <a:r>
              <a:rPr lang="en-US" sz="2800" spc="-50" dirty="0">
                <a:latin typeface="Helvetica"/>
                <a:cs typeface="Tahoma"/>
              </a:rPr>
              <a:t>	</a:t>
            </a:r>
            <a:r>
              <a:rPr lang="en-US" sz="2800" spc="-50" dirty="0">
                <a:latin typeface="Helvetica"/>
                <a:cs typeface="Helvetica"/>
                <a:hlinkClick r:id="rId4"/>
              </a:rPr>
              <a:t>https://github.com/ResearchComputing/Containers_Fall_2021</a:t>
            </a:r>
            <a:endParaRPr lang="en-US" sz="2800" spc="-50">
              <a:cs typeface="Tahoma"/>
            </a:endParaRPr>
          </a:p>
          <a:p>
            <a:pPr marR="59055">
              <a:lnSpc>
                <a:spcPct val="120000"/>
              </a:lnSpc>
              <a:spcBef>
                <a:spcPts val="188"/>
              </a:spcBef>
            </a:pPr>
            <a:endParaRPr lang="en-US" sz="2800" i="1" spc="-20">
              <a:cs typeface="Tahom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7906-405D-9647-842D-F969EBC4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C4E4-A583-436F-BC63-91470AB970E1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9D65-11EC-C548-A07F-B32BFF98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8915-9014-7C47-A36D-EE048CF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Light"/>
              </a:rPr>
              <a:t>Demo Files: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Before we begin I will note that this tutorial will have interactive components.</a:t>
            </a:r>
            <a:endParaRPr lang="en-US" dirty="0">
              <a:cs typeface="Helvetica" pitchFamily="2" charset="0"/>
            </a:endParaRPr>
          </a:p>
          <a:p>
            <a:r>
              <a:rPr lang="en-US" dirty="0">
                <a:latin typeface="Helvetica"/>
                <a:cs typeface="Helvetica"/>
              </a:rPr>
              <a:t>If you would like to participate in the demos provided for this tutorial then go ahead and clone the test files from the </a:t>
            </a:r>
            <a:r>
              <a:rPr lang="en-US" err="1">
                <a:latin typeface="Helvetica"/>
                <a:cs typeface="Helvetica"/>
              </a:rPr>
              <a:t>Github</a:t>
            </a:r>
            <a:r>
              <a:rPr lang="en-US" dirty="0">
                <a:latin typeface="Helvetica"/>
                <a:cs typeface="Helvetica"/>
              </a:rPr>
              <a:t>.</a:t>
            </a:r>
            <a:endParaRPr lang="en-US" dirty="0">
              <a:cs typeface="Helvetica" pitchFamily="2" charset="0"/>
            </a:endParaRP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Navigate to a desired directory</a:t>
            </a:r>
          </a:p>
          <a:p>
            <a:pPr lvl="1" indent="-457200">
              <a:buAutoNum type="arabicPeriod"/>
            </a:pPr>
            <a:r>
              <a:rPr lang="en-US" dirty="0">
                <a:latin typeface="Helvetica"/>
                <a:cs typeface="Helvetica"/>
              </a:rPr>
              <a:t>Clone the repository</a:t>
            </a: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git clone https://github.com/ResearchComputing/Containers_Fall_2021</a:t>
            </a:r>
          </a:p>
          <a:p>
            <a:pPr lvl="1" indent="-457200">
              <a:buAutoNum type="arabicPeriod"/>
            </a:pPr>
            <a:r>
              <a:rPr lang="en-US">
                <a:solidFill>
                  <a:srgbClr val="000000"/>
                </a:solidFill>
                <a:latin typeface="Helvetica"/>
                <a:cs typeface="Helvetica"/>
              </a:rPr>
              <a:t>Navagate into the directory and store the path into a variable.</a:t>
            </a:r>
            <a:endParaRPr lang="en-US">
              <a:solidFill>
                <a:schemeClr val="accent5"/>
              </a:solidFill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cd Containers_Fall_2021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r>
              <a:rPr lang="en-US">
                <a:solidFill>
                  <a:schemeClr val="accent5"/>
                </a:solidFill>
                <a:latin typeface="Consolas"/>
                <a:cs typeface="Helvetica"/>
              </a:rPr>
              <a:t>export CONTAINER_ROOT=$(pwd)</a:t>
            </a:r>
            <a:endParaRPr lang="en-US">
              <a:solidFill>
                <a:schemeClr val="accent5"/>
              </a:solidFill>
              <a:latin typeface="Helvetica"/>
              <a:cs typeface="Helvetica"/>
            </a:endParaRPr>
          </a:p>
          <a:p>
            <a:pPr marL="685800" lvl="2" indent="0">
              <a:buNone/>
            </a:pPr>
            <a:endParaRPr lang="en-US" dirty="0">
              <a:solidFill>
                <a:schemeClr val="accent5"/>
              </a:solidFill>
              <a:latin typeface="Consolas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01B1-39BE-4956-A27A-CFEF2012514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3843A-86B8-4A48-83C9-683C4D9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9397-F7F7-3C40-9966-55A0B271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D728-842F-439A-A26D-A8BEFCD2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5FA4-D38C-4E91-A20A-A9090908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Scientific Software is often challenging to work with</a:t>
            </a:r>
          </a:p>
          <a:p>
            <a:pPr lvl="1"/>
            <a:r>
              <a:rPr lang="en-US"/>
              <a:t>Difficult installation</a:t>
            </a:r>
          </a:p>
          <a:p>
            <a:pPr lvl="1"/>
            <a:r>
              <a:rPr lang="en-US"/>
              <a:t>Low support from the developers</a:t>
            </a:r>
          </a:p>
          <a:p>
            <a:pPr lvl="1"/>
            <a:r>
              <a:rPr lang="en-US"/>
              <a:t>Very outdated</a:t>
            </a:r>
          </a:p>
          <a:p>
            <a:pPr lvl="1"/>
            <a:r>
              <a:rPr lang="en-US"/>
              <a:t>Complex Dependency trees</a:t>
            </a:r>
          </a:p>
          <a:p>
            <a:r>
              <a:rPr lang="en-US"/>
              <a:t>Because of this its often desired for a software to be repeatable and accurate.</a:t>
            </a:r>
          </a:p>
          <a:p>
            <a:r>
              <a:rPr lang="en-US" i="1"/>
              <a:t>But installs are only done once. Why should I care about reproducible applications.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0E0B3-B9BE-40C4-A10B-8E401AA4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185-0235-4295-82D4-0CA1D511259E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4405-D30F-4564-A176-4B298409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F2D4-5E22-43D6-A23A-3E20F074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D4CE-6E9F-420E-8828-0111C77D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Light"/>
              </a:rPr>
              <a:t>Reproducibility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8488-977B-4CFE-AE65-A8B3C110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Research is Collaborative</a:t>
            </a:r>
          </a:p>
          <a:p>
            <a:pPr lvl="1"/>
            <a:r>
              <a:rPr lang="en-US"/>
              <a:t>Team members work together to get projects done.</a:t>
            </a:r>
          </a:p>
          <a:p>
            <a:pPr lvl="1"/>
            <a:r>
              <a:rPr lang="en-US"/>
              <a:t>Reproducibility ensures all members of a team can provide productivity towards a project.</a:t>
            </a:r>
          </a:p>
          <a:p>
            <a:r>
              <a:rPr lang="en-US"/>
              <a:t>Research is Correcting</a:t>
            </a:r>
          </a:p>
          <a:p>
            <a:pPr lvl="1"/>
            <a:r>
              <a:rPr lang="en-US"/>
              <a:t>Research is hard</a:t>
            </a:r>
          </a:p>
          <a:p>
            <a:pPr lvl="1"/>
            <a:r>
              <a:rPr lang="en-US"/>
              <a:t>Academic reviews are commonplace</a:t>
            </a:r>
          </a:p>
          <a:p>
            <a:pPr lvl="1"/>
            <a:r>
              <a:rPr lang="en-US"/>
              <a:t>Someone may wish to accurately reproduce your work</a:t>
            </a:r>
          </a:p>
          <a:p>
            <a:r>
              <a:rPr lang="en-US"/>
              <a:t>Research is Continuous</a:t>
            </a:r>
          </a:p>
          <a:p>
            <a:pPr lvl="1"/>
            <a:r>
              <a:rPr lang="en-US"/>
              <a:t>You may be working on a single project for a long period of time</a:t>
            </a:r>
          </a:p>
          <a:p>
            <a:pPr lvl="1"/>
            <a:r>
              <a:rPr lang="en-US"/>
              <a:t>What happens in you move, but bring your work to another 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8A67-1C56-43A6-8E2A-FFB04F22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121D2-CCEB-49AB-8AEC-4A88B55A9DF5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C84D5-6E7D-43C6-93CB-9469113A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AE6B-19A4-449E-B1BC-1295D277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B6E6-8520-4FDE-AB1E-E845E80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9FF-20BB-4F2D-8EEC-474D2131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Lots of options!</a:t>
            </a:r>
          </a:p>
          <a:p>
            <a:pPr lvl="1"/>
            <a:r>
              <a:rPr lang="en-US"/>
              <a:t>Detailed instructions</a:t>
            </a:r>
          </a:p>
          <a:p>
            <a:pPr lvl="1"/>
            <a:r>
              <a:rPr lang="en-US"/>
              <a:t>Software bundles</a:t>
            </a:r>
          </a:p>
          <a:p>
            <a:pPr lvl="1"/>
            <a:r>
              <a:rPr lang="en-US"/>
              <a:t>Virtual Environments</a:t>
            </a:r>
          </a:p>
          <a:p>
            <a:pPr lvl="2"/>
            <a:r>
              <a:rPr lang="en-US"/>
              <a:t>Python, Anaconda, </a:t>
            </a:r>
            <a:r>
              <a:rPr lang="en-US" err="1"/>
              <a:t>Spack</a:t>
            </a:r>
            <a:endParaRPr lang="en-US"/>
          </a:p>
          <a:p>
            <a:r>
              <a:rPr lang="en-US"/>
              <a:t>But do they really enable accurate reproducibility?</a:t>
            </a:r>
          </a:p>
          <a:p>
            <a:pPr lvl="1"/>
            <a:r>
              <a:rPr lang="en-US"/>
              <a:t>Incorrect installs?</a:t>
            </a:r>
          </a:p>
          <a:p>
            <a:pPr lvl="1"/>
            <a:r>
              <a:rPr lang="en-US"/>
              <a:t>Hardware or OS?</a:t>
            </a:r>
          </a:p>
          <a:p>
            <a:pPr lvl="1"/>
            <a:r>
              <a:rPr lang="en-US"/>
              <a:t>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7A8BA-65C4-441B-BA92-E0C3B73F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7F5B-FE43-4F5D-B24A-ACC29E920CD0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A359-6515-4DE0-8B5D-CD876DB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0586-F9F9-4F74-9F05-D6FD6A8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FA4-0085-446D-AC6A-87F9B6D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Containers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3F8-C6CC-41C6-B45E-8FA343880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Container is a packaged bundle of OS, libraries, software and files that runs as a process under a host OS</a:t>
            </a:r>
          </a:p>
          <a:p>
            <a:r>
              <a:rPr lang="en-US"/>
              <a:t>Containers use an application on the host operating system called a Container Manager</a:t>
            </a:r>
          </a:p>
          <a:p>
            <a:pPr lvl="1"/>
            <a:r>
              <a:rPr lang="en-US"/>
              <a:t>Manages operating system and libraries run as containers</a:t>
            </a:r>
          </a:p>
          <a:p>
            <a:pPr lvl="1"/>
            <a:r>
              <a:rPr lang="en-US"/>
              <a:t>Like virtual machines, but does not need dedicated CPUs memory or storage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4081-AD84-450C-8475-8BBC3D37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5243-071C-489C-A792-0F3B1229818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CAB3-936F-46D4-8386-BB0332D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16B3-5A5D-4C29-86BF-DB8E50B0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D171-DEBB-42D9-A728-272D7D16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06B2-B02B-49E1-BC9E-56CBEA3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3686" cy="4163129"/>
          </a:xfrm>
        </p:spPr>
        <p:txBody>
          <a:bodyPr/>
          <a:lstStyle/>
          <a:p>
            <a:r>
              <a:rPr lang="en-US"/>
              <a:t>Virtualization is a technology that utilizes software to abstract components of a technology</a:t>
            </a:r>
          </a:p>
          <a:p>
            <a:r>
              <a:rPr lang="en-US"/>
              <a:t>The most common application is in Hardware Virtualization</a:t>
            </a:r>
          </a:p>
          <a:p>
            <a:pPr lvl="1"/>
            <a:r>
              <a:rPr lang="en-US"/>
              <a:t>Virtual Machines</a:t>
            </a:r>
          </a:p>
          <a:p>
            <a:pPr lvl="2"/>
            <a:r>
              <a:rPr lang="en-US"/>
              <a:t>Partitions off Memory, CPU, GPU, and Storage</a:t>
            </a:r>
          </a:p>
          <a:p>
            <a:pPr lvl="2"/>
            <a:r>
              <a:rPr lang="en-US"/>
              <a:t>Runs a virtual OS</a:t>
            </a:r>
          </a:p>
          <a:p>
            <a:pPr lvl="2"/>
            <a:r>
              <a:rPr lang="en-US"/>
              <a:t>Runs software on the virtualized machine</a:t>
            </a:r>
          </a:p>
          <a:p>
            <a:pPr lvl="1"/>
            <a:r>
              <a:rPr lang="en-US"/>
              <a:t>Examples: VMware, </a:t>
            </a:r>
            <a:r>
              <a:rPr lang="en-US" err="1"/>
              <a:t>Virtualbox</a:t>
            </a:r>
            <a:r>
              <a:rPr lang="en-US"/>
              <a:t> 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70E2D-A7E5-4FF5-BA41-3D13A303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A470-D70C-4600-8D29-25EEB3827C1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9C72-03ED-4908-8627-D8C4ED79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Reproducibility with Docker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22FD9-FB91-432E-B693-5A60BBA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80DD624-08A7-4DB0-A5AC-4AE46437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3" y="1824717"/>
            <a:ext cx="3394981" cy="379639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1BCE361-F2D2-4477-854D-0C91EBEC9923}"/>
              </a:ext>
            </a:extLst>
          </p:cNvPr>
          <p:cNvSpPr txBox="1"/>
          <p:nvPr/>
        </p:nvSpPr>
        <p:spPr>
          <a:xfrm>
            <a:off x="8075839" y="5696109"/>
            <a:ext cx="34990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/>
              <a:t>Material courtesy: M. Cuma, U. Utah</a:t>
            </a:r>
            <a:endParaRPr lang="en-US" sz="12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9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ample" id="{136DCCF9-56F0-2149-856F-315BA5D9D1CA}" vid="{D06CB102-DD95-5D48-B327-DF65A4E2E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1522</Words>
  <Application>Microsoft Office PowerPoint</Application>
  <PresentationFormat>Widescreen</PresentationFormat>
  <Paragraphs>295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Enabling Reproducibility with Docker</vt:lpstr>
      <vt:lpstr>Enabling Reproducibility with Docker</vt:lpstr>
      <vt:lpstr>Outline</vt:lpstr>
      <vt:lpstr>Demo Files:</vt:lpstr>
      <vt:lpstr>Reproducibility and Research</vt:lpstr>
      <vt:lpstr>Reproducibility and Research</vt:lpstr>
      <vt:lpstr>Options for reproducibility</vt:lpstr>
      <vt:lpstr>Containers</vt:lpstr>
      <vt:lpstr>Virtualization (1)</vt:lpstr>
      <vt:lpstr>Virtualization (2)</vt:lpstr>
      <vt:lpstr>Containerization Software</vt:lpstr>
      <vt:lpstr>Installing Docker</vt:lpstr>
      <vt:lpstr>Docker Nuts and Bolts</vt:lpstr>
      <vt:lpstr>Docker ‘Hello World’</vt:lpstr>
      <vt:lpstr>Docker Commands</vt:lpstr>
      <vt:lpstr>Launching a Docker Container</vt:lpstr>
      <vt:lpstr>Exploring a Docker Container</vt:lpstr>
      <vt:lpstr>Demo 1: Running a Container</vt:lpstr>
      <vt:lpstr>Demo 1: GROMACS</vt:lpstr>
      <vt:lpstr>Docker Image/Container Commands</vt:lpstr>
      <vt:lpstr>Docker Image/Container Commands</vt:lpstr>
      <vt:lpstr>Dockerhub</vt:lpstr>
      <vt:lpstr>Building a Docker Container</vt:lpstr>
      <vt:lpstr>Whats in a Dockerfile</vt:lpstr>
      <vt:lpstr>Demo 2: Building a Docker Image</vt:lpstr>
      <vt:lpstr>Demo 2: Ubuntu w/ GCC</vt:lpstr>
      <vt:lpstr>Mounting and File Access (1)</vt:lpstr>
      <vt:lpstr>Mounting and File Access (2)</vt:lpstr>
      <vt:lpstr>Demo 2 (Cont.): Mounting</vt:lpstr>
      <vt:lpstr>Modifying a Docker Image</vt:lpstr>
      <vt:lpstr>Dockerhub Commands</vt:lpstr>
      <vt:lpstr>Demo 3: NCL container</vt:lpstr>
      <vt:lpstr>Demo 3: NCL Container</vt:lpstr>
      <vt:lpstr>Docker Compose</vt:lpstr>
      <vt:lpstr>Docker Compose Commands</vt:lpstr>
      <vt:lpstr>Questions?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GUIs on Blanca</dc:title>
  <dc:creator>Microsoft Office User</dc:creator>
  <cp:lastModifiedBy>Daniel Trahan</cp:lastModifiedBy>
  <cp:revision>421</cp:revision>
  <dcterms:created xsi:type="dcterms:W3CDTF">2019-04-12T06:07:02Z</dcterms:created>
  <dcterms:modified xsi:type="dcterms:W3CDTF">2021-11-30T16:46:09Z</dcterms:modified>
</cp:coreProperties>
</file>